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99" r:id="rId10"/>
    <p:sldId id="263" r:id="rId11"/>
    <p:sldId id="264" r:id="rId12"/>
    <p:sldId id="300" r:id="rId13"/>
    <p:sldId id="289" r:id="rId14"/>
    <p:sldId id="265" r:id="rId15"/>
    <p:sldId id="288" r:id="rId16"/>
    <p:sldId id="29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91" r:id="rId26"/>
    <p:sldId id="275" r:id="rId27"/>
    <p:sldId id="292" r:id="rId28"/>
    <p:sldId id="276" r:id="rId29"/>
    <p:sldId id="277" r:id="rId30"/>
    <p:sldId id="293" r:id="rId31"/>
    <p:sldId id="278" r:id="rId32"/>
    <p:sldId id="294" r:id="rId33"/>
    <p:sldId id="279" r:id="rId34"/>
    <p:sldId id="280" r:id="rId35"/>
    <p:sldId id="281" r:id="rId36"/>
    <p:sldId id="282" r:id="rId37"/>
    <p:sldId id="283" r:id="rId38"/>
    <p:sldId id="284" r:id="rId39"/>
    <p:sldId id="301" r:id="rId40"/>
    <p:sldId id="302" r:id="rId41"/>
    <p:sldId id="285" r:id="rId42"/>
    <p:sldId id="286" r:id="rId43"/>
    <p:sldId id="287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9730" autoAdjust="0"/>
    <p:restoredTop sz="94660"/>
  </p:normalViewPr>
  <p:slideViewPr>
    <p:cSldViewPr>
      <p:cViewPr varScale="1">
        <p:scale>
          <a:sx n="69" d="100"/>
          <a:sy n="69" d="100"/>
        </p:scale>
        <p:origin x="-18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Heterotropic</a:t>
            </a:r>
            <a:r>
              <a:rPr lang="en-US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Ossification</a:t>
            </a: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 </a:t>
            </a:r>
            <a:r>
              <a:rPr lang="en-US" dirty="0" err="1" smtClean="0">
                <a:solidFill>
                  <a:srgbClr val="FFFF00"/>
                </a:solidFill>
              </a:rPr>
              <a:t>K.Raghuveer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Adiga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55927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Rare causes: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Following burns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Sickle cell anemia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Hemophilia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Tetanus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Poliomyelitis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Multiple sclerosis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Toxic epidermal </a:t>
            </a:r>
            <a:r>
              <a:rPr lang="en-US" dirty="0" err="1" smtClean="0">
                <a:solidFill>
                  <a:srgbClr val="FFFF00"/>
                </a:solidFill>
              </a:rPr>
              <a:t>necrolysis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Incidences: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Following THA                   16% to  53%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SCI                                       20% to 30%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Closed head injury           10% to 20%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Spastic limb                       11% to 76%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Usually HO forms after THA is minor and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clinically not significant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2544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Garland found that 89% joints involved were in spastic limbs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Hip joint being most common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HO @ other sites: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THA                         16 to 53%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TKA                          9%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Elbow                      10 to 20%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u="sng" dirty="0" err="1" smtClean="0">
                <a:solidFill>
                  <a:srgbClr val="FFFF00"/>
                </a:solidFill>
              </a:rPr>
              <a:t>Aetiology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Extact</a:t>
            </a:r>
            <a:r>
              <a:rPr lang="en-US" dirty="0" smtClean="0">
                <a:solidFill>
                  <a:srgbClr val="FFFF00"/>
                </a:solidFill>
              </a:rPr>
              <a:t> cause is unknown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Pleuripotential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mesenchymal</a:t>
            </a:r>
            <a:r>
              <a:rPr lang="en-US" dirty="0" smtClean="0">
                <a:solidFill>
                  <a:srgbClr val="FFFF00"/>
                </a:solidFill>
              </a:rPr>
              <a:t> cells  </a:t>
            </a:r>
            <a:r>
              <a:rPr lang="en-US" b="1" dirty="0" smtClean="0">
                <a:solidFill>
                  <a:srgbClr val="FFFF00"/>
                </a:solidFill>
              </a:rPr>
              <a:t>→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Osteoblasts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causes HO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Bone morphogenetic </a:t>
            </a:r>
            <a:r>
              <a:rPr lang="en-US" dirty="0" err="1" smtClean="0">
                <a:solidFill>
                  <a:srgbClr val="FFFF00"/>
                </a:solidFill>
              </a:rPr>
              <a:t>protien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→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differenitation</a:t>
            </a:r>
            <a:r>
              <a:rPr lang="en-US" dirty="0" smtClean="0">
                <a:solidFill>
                  <a:srgbClr val="FFFF00"/>
                </a:solidFill>
              </a:rPr>
              <a:t> of </a:t>
            </a:r>
            <a:r>
              <a:rPr lang="en-US" dirty="0" err="1" smtClean="0">
                <a:solidFill>
                  <a:srgbClr val="FFFF00"/>
                </a:solidFill>
              </a:rPr>
              <a:t>mesenchymal</a:t>
            </a:r>
            <a:r>
              <a:rPr lang="en-US" dirty="0" smtClean="0">
                <a:solidFill>
                  <a:srgbClr val="FFFF00"/>
                </a:solidFill>
              </a:rPr>
              <a:t> cells  </a:t>
            </a:r>
            <a:r>
              <a:rPr lang="en-US" b="1" dirty="0" smtClean="0">
                <a:solidFill>
                  <a:srgbClr val="FFFF00"/>
                </a:solidFill>
              </a:rPr>
              <a:t>→</a:t>
            </a:r>
            <a:r>
              <a:rPr lang="en-US" dirty="0" smtClean="0">
                <a:solidFill>
                  <a:srgbClr val="FFFF00"/>
                </a:solidFill>
              </a:rPr>
              <a:t>  bone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Occur within 16 hours of surgery</a:t>
            </a:r>
            <a:r>
              <a:rPr lang="en-US" dirty="0" smtClean="0">
                <a:solidFill>
                  <a:srgbClr val="FFFF00"/>
                </a:solidFill>
              </a:rPr>
              <a:t>, peaks </a:t>
            </a:r>
            <a:r>
              <a:rPr lang="en-US" dirty="0" smtClean="0">
                <a:solidFill>
                  <a:srgbClr val="FFFF00"/>
                </a:solidFill>
              </a:rPr>
              <a:t>at 32 hours.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Reaming </a:t>
            </a:r>
            <a:r>
              <a:rPr lang="en-US" b="1" dirty="0" smtClean="0">
                <a:solidFill>
                  <a:srgbClr val="FFFF00"/>
                </a:solidFill>
              </a:rPr>
              <a:t>→</a:t>
            </a:r>
            <a:r>
              <a:rPr lang="en-US" dirty="0" smtClean="0">
                <a:solidFill>
                  <a:srgbClr val="FFFF00"/>
                </a:solidFill>
              </a:rPr>
              <a:t> bone marrow + </a:t>
            </a:r>
            <a:r>
              <a:rPr lang="en-US" dirty="0" err="1" smtClean="0">
                <a:solidFill>
                  <a:srgbClr val="FFFF00"/>
                </a:solidFill>
              </a:rPr>
              <a:t>traumatised</a:t>
            </a:r>
            <a:r>
              <a:rPr lang="en-US" dirty="0" smtClean="0">
                <a:solidFill>
                  <a:srgbClr val="FFFF00"/>
                </a:solidFill>
              </a:rPr>
              <a:t> well </a:t>
            </a:r>
            <a:r>
              <a:rPr lang="en-US" dirty="0" err="1" smtClean="0">
                <a:solidFill>
                  <a:srgbClr val="FFFF00"/>
                </a:solidFill>
              </a:rPr>
              <a:t>vascularized</a:t>
            </a:r>
            <a:r>
              <a:rPr lang="en-US" dirty="0" smtClean="0">
                <a:solidFill>
                  <a:srgbClr val="FFFF00"/>
                </a:solidFill>
              </a:rPr>
              <a:t> muscle </a:t>
            </a:r>
            <a:r>
              <a:rPr lang="en-US" b="1" dirty="0" smtClean="0">
                <a:solidFill>
                  <a:srgbClr val="FFFF00"/>
                </a:solidFill>
              </a:rPr>
              <a:t>→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HO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49" t="18520" r="48107" b="16952"/>
          <a:stretch>
            <a:fillRect/>
          </a:stretch>
        </p:blipFill>
        <p:spPr bwMode="auto">
          <a:xfrm>
            <a:off x="838200" y="228600"/>
            <a:ext cx="708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Head injury patient needs ventilation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Ventilation known to cause homeostatic changes of systemic alkalosis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This modifies precipitation kinetics of calcium and PO4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↓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Modifying pH at fracture sites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Acidity to alkalinity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    More callus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↓</a:t>
            </a:r>
          </a:p>
          <a:p>
            <a:pPr algn="ctr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  H O</a:t>
            </a:r>
            <a:endParaRPr lang="en-US" sz="5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102" t="20581" r="28039" b="49498"/>
          <a:stretch>
            <a:fillRect/>
          </a:stretch>
        </p:blipFill>
        <p:spPr bwMode="auto">
          <a:xfrm>
            <a:off x="838200" y="533400"/>
            <a:ext cx="7010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861" t="54167" r="55271" b="19792"/>
          <a:stretch>
            <a:fillRect/>
          </a:stretch>
        </p:blipFill>
        <p:spPr bwMode="auto">
          <a:xfrm>
            <a:off x="914400" y="3505200"/>
            <a:ext cx="7010400" cy="28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Hetrotropic</a:t>
            </a:r>
            <a:r>
              <a:rPr lang="en-US" dirty="0" smtClean="0">
                <a:solidFill>
                  <a:srgbClr val="FFFF00"/>
                </a:solidFill>
              </a:rPr>
              <a:t> ossification was first described in 1692 by </a:t>
            </a:r>
            <a:r>
              <a:rPr lang="en-US" dirty="0" err="1" smtClean="0">
                <a:solidFill>
                  <a:srgbClr val="FFFF00"/>
                </a:solidFill>
              </a:rPr>
              <a:t>Patin</a:t>
            </a:r>
            <a:r>
              <a:rPr lang="en-US" dirty="0" smtClean="0">
                <a:solidFill>
                  <a:srgbClr val="FFFF00"/>
                </a:solidFill>
              </a:rPr>
              <a:t> in children with </a:t>
            </a:r>
            <a:r>
              <a:rPr lang="en-US" dirty="0" err="1" smtClean="0">
                <a:solidFill>
                  <a:srgbClr val="FFFF00"/>
                </a:solidFill>
              </a:rPr>
              <a:t>myositis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ossificans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progressiva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Clearer description was provided by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Reidel</a:t>
            </a:r>
            <a:r>
              <a:rPr lang="en-US" dirty="0" smtClean="0">
                <a:solidFill>
                  <a:srgbClr val="FFFF00"/>
                </a:solidFill>
              </a:rPr>
              <a:t> in 1883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Dejerine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Ceillier</a:t>
            </a:r>
            <a:r>
              <a:rPr lang="en-US" dirty="0" smtClean="0">
                <a:solidFill>
                  <a:srgbClr val="FFFF00"/>
                </a:solidFill>
              </a:rPr>
              <a:t> in 1918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U</a:t>
            </a:r>
            <a:r>
              <a:rPr lang="en-US" dirty="0" err="1" smtClean="0">
                <a:solidFill>
                  <a:srgbClr val="FFFF00"/>
                </a:solidFill>
              </a:rPr>
              <a:t>rist</a:t>
            </a:r>
            <a:r>
              <a:rPr lang="en-US" dirty="0" smtClean="0">
                <a:solidFill>
                  <a:srgbClr val="FFFF00"/>
                </a:solidFill>
              </a:rPr>
              <a:t> in 1978 discovered that dimineralised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bone matrix could invoke bone formation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ectopically and postulated a small (0.025mm)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hydrophobic bone </a:t>
            </a:r>
            <a:r>
              <a:rPr lang="en-US" dirty="0" err="1" smtClean="0">
                <a:solidFill>
                  <a:srgbClr val="FFFF00"/>
                </a:solidFill>
              </a:rPr>
              <a:t>morphogenic</a:t>
            </a:r>
            <a:r>
              <a:rPr lang="en-US" dirty="0" smtClean="0">
                <a:solidFill>
                  <a:srgbClr val="FFFF00"/>
                </a:solidFill>
              </a:rPr>
              <a:t> protein the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causative agent capable of changing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mesenchymal</a:t>
            </a:r>
            <a:r>
              <a:rPr lang="en-US" dirty="0" smtClean="0">
                <a:solidFill>
                  <a:srgbClr val="FFFF00"/>
                </a:solidFill>
              </a:rPr>
              <a:t> cells in muscle from fibrous tissue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to bone.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halmers (1975) described three condition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necessary for HO formation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1) </a:t>
            </a:r>
            <a:r>
              <a:rPr lang="en-US" dirty="0" err="1" smtClean="0">
                <a:solidFill>
                  <a:srgbClr val="FFFF00"/>
                </a:solidFill>
              </a:rPr>
              <a:t>Osteogenic</a:t>
            </a:r>
            <a:r>
              <a:rPr lang="en-US" dirty="0" smtClean="0">
                <a:solidFill>
                  <a:srgbClr val="FFFF00"/>
                </a:solidFill>
              </a:rPr>
              <a:t> precursor cells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2) Inducing agents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3) </a:t>
            </a:r>
            <a:r>
              <a:rPr lang="en-US" dirty="0" err="1" smtClean="0">
                <a:solidFill>
                  <a:srgbClr val="FFFF00"/>
                </a:solidFill>
              </a:rPr>
              <a:t>Premissive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enviornment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</a:rPr>
              <a:t>Contributory factors</a:t>
            </a:r>
          </a:p>
          <a:p>
            <a:pPr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Hypercalcemia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Tissue hypoxia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 in sympathetic nerve activity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Prolonged immobilization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Mobilization after prolonged  immobilization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Disequilibrium between PTH and </a:t>
            </a:r>
            <a:r>
              <a:rPr lang="en-US" dirty="0" err="1" smtClean="0">
                <a:solidFill>
                  <a:srgbClr val="FFFF00"/>
                </a:solidFill>
              </a:rPr>
              <a:t>calcitonin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i="1" dirty="0" smtClean="0">
                <a:solidFill>
                  <a:srgbClr val="FFFF00"/>
                </a:solidFill>
              </a:rPr>
              <a:t>Biochemical changes: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Alk</a:t>
            </a:r>
            <a:r>
              <a:rPr lang="en-US" dirty="0" smtClean="0">
                <a:solidFill>
                  <a:srgbClr val="FFFF00"/>
                </a:solidFill>
              </a:rPr>
              <a:t> PO4 levels  - </a:t>
            </a:r>
            <a:r>
              <a:rPr lang="en-US" b="1" dirty="0" smtClean="0">
                <a:solidFill>
                  <a:srgbClr val="FFFF00"/>
                </a:solidFill>
              </a:rPr>
              <a:t>↑</a:t>
            </a:r>
            <a:r>
              <a:rPr lang="en-US" dirty="0" smtClean="0">
                <a:solidFill>
                  <a:srgbClr val="FFFF00"/>
                </a:solidFill>
              </a:rPr>
              <a:t> 3 ½ times at 4 weeks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post injury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PGE2 excretion in 24 hour urine-early indicator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of HO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FFFF00"/>
                </a:solidFill>
              </a:rPr>
              <a:t>Histology:</a:t>
            </a:r>
          </a:p>
          <a:p>
            <a:pPr>
              <a:buNone/>
            </a:pPr>
            <a:endParaRPr lang="en-US" sz="40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Myositis ossificans and HO are fundamentally different.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Important steps in the ossification process is fibroblastic </a:t>
            </a:r>
            <a:r>
              <a:rPr lang="en-US" dirty="0" err="1" smtClean="0">
                <a:solidFill>
                  <a:srgbClr val="FFFF00"/>
                </a:solidFill>
              </a:rPr>
              <a:t>metaplasia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Histological studies clearly demonstrates a zone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of fibroblastic proliferation, followed by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chondroblasts</a:t>
            </a:r>
            <a:r>
              <a:rPr lang="en-US" dirty="0" smtClean="0">
                <a:solidFill>
                  <a:srgbClr val="FFFF00"/>
                </a:solidFill>
              </a:rPr>
              <a:t> which eventually transformed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into </a:t>
            </a:r>
            <a:r>
              <a:rPr lang="en-US" dirty="0" err="1" smtClean="0">
                <a:solidFill>
                  <a:srgbClr val="FFFF00"/>
                </a:solidFill>
              </a:rPr>
              <a:t>osteoblasts</a:t>
            </a:r>
            <a:r>
              <a:rPr lang="en-US" dirty="0" smtClean="0">
                <a:solidFill>
                  <a:srgbClr val="FFFF00"/>
                </a:solidFill>
              </a:rPr>
              <a:t> with blood vessels and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haversian</a:t>
            </a:r>
            <a:r>
              <a:rPr lang="en-US" dirty="0" smtClean="0">
                <a:solidFill>
                  <a:srgbClr val="FFFF00"/>
                </a:solidFill>
              </a:rPr>
              <a:t> canals.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Diagnosis and Investigations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8213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Alk</a:t>
            </a:r>
            <a:r>
              <a:rPr lang="en-US" dirty="0" smtClean="0">
                <a:solidFill>
                  <a:srgbClr val="FFFF00"/>
                </a:solidFill>
              </a:rPr>
              <a:t> PO4 </a:t>
            </a:r>
            <a:r>
              <a:rPr lang="en-US" dirty="0" err="1" smtClean="0">
                <a:solidFill>
                  <a:srgbClr val="FFFF00"/>
                </a:solidFill>
              </a:rPr>
              <a:t>ase</a:t>
            </a:r>
            <a:r>
              <a:rPr lang="en-US" dirty="0" smtClean="0">
                <a:solidFill>
                  <a:srgbClr val="FFFF00"/>
                </a:solidFill>
              </a:rPr>
              <a:t> levels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Three phase bone </a:t>
            </a:r>
            <a:r>
              <a:rPr lang="en-US" dirty="0" err="1" smtClean="0">
                <a:solidFill>
                  <a:srgbClr val="FFFF00"/>
                </a:solidFill>
              </a:rPr>
              <a:t>scintigraphy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- Diagnostic and therapeutic follow up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-very sensitive.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- Usually positive after 2-4 weeks.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- Serial bone scan helps to monitor of  metabolic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activity.</a:t>
            </a:r>
          </a:p>
          <a:p>
            <a:pPr>
              <a:buNone/>
            </a:pPr>
            <a:r>
              <a:rPr lang="en-US" dirty="0" smtClean="0"/>
              <a:t>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Radiography</a:t>
            </a:r>
            <a:r>
              <a:rPr lang="en-US" dirty="0" smtClean="0">
                <a:solidFill>
                  <a:srgbClr val="FFFF00"/>
                </a:solidFill>
              </a:rPr>
              <a:t>, MRI </a:t>
            </a:r>
            <a:r>
              <a:rPr lang="en-US" dirty="0" smtClean="0">
                <a:solidFill>
                  <a:srgbClr val="FFFF00"/>
                </a:solidFill>
              </a:rPr>
              <a:t>and CT scan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Ultrasonography</a:t>
            </a:r>
            <a:r>
              <a:rPr lang="en-US" dirty="0" smtClean="0">
                <a:solidFill>
                  <a:srgbClr val="FFFF00"/>
                </a:solidFill>
              </a:rPr>
              <a:t> - &lt; one week after THA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Treatment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sz="4000" dirty="0" smtClean="0">
                <a:solidFill>
                  <a:srgbClr val="FFFF00"/>
                </a:solidFill>
              </a:rPr>
              <a:t>Physiotherapy: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-Assisted range of </a:t>
            </a:r>
            <a:r>
              <a:rPr lang="en-US" dirty="0" smtClean="0">
                <a:solidFill>
                  <a:srgbClr val="FFFF00"/>
                </a:solidFill>
              </a:rPr>
              <a:t>movement </a:t>
            </a:r>
            <a:r>
              <a:rPr lang="en-US" dirty="0" smtClean="0">
                <a:solidFill>
                  <a:srgbClr val="FFFF00"/>
                </a:solidFill>
              </a:rPr>
              <a:t>exercise with 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gentle stretch and terminal resistance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training.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-Joint </a:t>
            </a:r>
            <a:r>
              <a:rPr lang="en-US" dirty="0" smtClean="0">
                <a:solidFill>
                  <a:srgbClr val="FFFF00"/>
                </a:solidFill>
              </a:rPr>
              <a:t>movement </a:t>
            </a:r>
            <a:r>
              <a:rPr lang="en-US" dirty="0" smtClean="0">
                <a:solidFill>
                  <a:srgbClr val="FFFF00"/>
                </a:solidFill>
              </a:rPr>
              <a:t>not beyond pain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free range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448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2</a:t>
            </a:r>
            <a:r>
              <a:rPr lang="en-US" sz="4000" b="1" dirty="0" smtClean="0">
                <a:solidFill>
                  <a:srgbClr val="FFFF00"/>
                </a:solidFill>
              </a:rPr>
              <a:t>) Medical </a:t>
            </a:r>
            <a:r>
              <a:rPr lang="en-US" sz="4000" b="1" dirty="0" smtClean="0">
                <a:solidFill>
                  <a:srgbClr val="FFFF00"/>
                </a:solidFill>
              </a:rPr>
              <a:t>management: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sz="4000" dirty="0" smtClean="0">
                <a:solidFill>
                  <a:srgbClr val="FFFF00"/>
                </a:solidFill>
              </a:rPr>
              <a:t>NSAIDs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</a:rPr>
              <a:t>Indomethacin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25mg </a:t>
            </a:r>
            <a:r>
              <a:rPr lang="en-US" dirty="0" err="1" smtClean="0">
                <a:solidFill>
                  <a:srgbClr val="FFFF00"/>
                </a:solidFill>
              </a:rPr>
              <a:t>tds</a:t>
            </a:r>
            <a:r>
              <a:rPr lang="en-US" dirty="0" smtClean="0">
                <a:solidFill>
                  <a:srgbClr val="FFFF00"/>
                </a:solidFill>
              </a:rPr>
              <a:t> for 6 weeks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COX2 </a:t>
            </a:r>
            <a:r>
              <a:rPr lang="en-US" dirty="0" err="1" smtClean="0">
                <a:solidFill>
                  <a:srgbClr val="FFFF00"/>
                </a:solidFill>
              </a:rPr>
              <a:t>inhibitors:Meloxicam</a:t>
            </a:r>
            <a:r>
              <a:rPr lang="en-US" dirty="0" smtClean="0">
                <a:solidFill>
                  <a:srgbClr val="FFFF00"/>
                </a:solidFill>
              </a:rPr>
              <a:t> 7.5mg/15mg  per day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During </a:t>
            </a:r>
            <a:r>
              <a:rPr lang="en-US" dirty="0" err="1" smtClean="0">
                <a:solidFill>
                  <a:srgbClr val="FFFF00"/>
                </a:solidFill>
              </a:rPr>
              <a:t>Ist</a:t>
            </a:r>
            <a:r>
              <a:rPr lang="en-US" dirty="0" smtClean="0">
                <a:solidFill>
                  <a:srgbClr val="FFFF00"/>
                </a:solidFill>
              </a:rPr>
              <a:t> World war, HO was predominantly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observed in soldiers who had become paraplegic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due to gunshot </a:t>
            </a:r>
            <a:r>
              <a:rPr lang="en-US" dirty="0" smtClean="0">
                <a:solidFill>
                  <a:srgbClr val="FFFF00"/>
                </a:solidFill>
              </a:rPr>
              <a:t>wounds.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Bisphosphonates</a:t>
            </a: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retards the </a:t>
            </a:r>
            <a:r>
              <a:rPr lang="en-US" sz="3000" dirty="0" smtClean="0">
                <a:solidFill>
                  <a:srgbClr val="FFFF00"/>
                </a:solidFill>
              </a:rPr>
              <a:t>ossification</a:t>
            </a:r>
          </a:p>
          <a:p>
            <a:pPr>
              <a:buNone/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when drug is stopped, </a:t>
            </a:r>
            <a:r>
              <a:rPr lang="en-US" sz="2800" dirty="0" err="1" smtClean="0">
                <a:solidFill>
                  <a:srgbClr val="FFFF00"/>
                </a:solidFill>
              </a:rPr>
              <a:t>osteoid</a:t>
            </a:r>
            <a:r>
              <a:rPr lang="en-US" sz="2800" dirty="0" smtClean="0">
                <a:solidFill>
                  <a:srgbClr val="FFFF00"/>
                </a:solidFill>
              </a:rPr>
              <a:t> gets </a:t>
            </a:r>
            <a:r>
              <a:rPr lang="en-US" sz="2800" dirty="0" smtClean="0">
                <a:solidFill>
                  <a:srgbClr val="FFFF00"/>
                </a:solidFill>
              </a:rPr>
              <a:t>mineralized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Etidronate-300mg/day/IV </a:t>
            </a:r>
            <a:r>
              <a:rPr lang="en-US" dirty="0" smtClean="0">
                <a:solidFill>
                  <a:srgbClr val="FFFF00"/>
                </a:solidFill>
              </a:rPr>
              <a:t>for 3 days, </a:t>
            </a:r>
            <a:r>
              <a:rPr lang="en-US" dirty="0" smtClean="0">
                <a:solidFill>
                  <a:srgbClr val="FFFF00"/>
                </a:solidFill>
              </a:rPr>
              <a:t>then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  <a:r>
              <a:rPr lang="en-US" dirty="0" smtClean="0">
                <a:solidFill>
                  <a:srgbClr val="FFFF00"/>
                </a:solidFill>
              </a:rPr>
              <a:t>           </a:t>
            </a:r>
            <a:r>
              <a:rPr lang="en-US" dirty="0" smtClean="0">
                <a:solidFill>
                  <a:srgbClr val="FFFF00"/>
                </a:solidFill>
              </a:rPr>
              <a:t>20mg/kg/day for 6 months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3</a:t>
            </a:r>
            <a:r>
              <a:rPr lang="en-US" sz="4000" b="1" dirty="0" smtClean="0">
                <a:solidFill>
                  <a:srgbClr val="FFFF00"/>
                </a:solidFill>
              </a:rPr>
              <a:t>) Radiation </a:t>
            </a:r>
            <a:r>
              <a:rPr lang="en-US" sz="4000" b="1" dirty="0" smtClean="0">
                <a:solidFill>
                  <a:srgbClr val="FFFF00"/>
                </a:solidFill>
              </a:rPr>
              <a:t>Therapy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Extact</a:t>
            </a:r>
            <a:r>
              <a:rPr lang="en-US" dirty="0" smtClean="0">
                <a:solidFill>
                  <a:srgbClr val="FFFF00"/>
                </a:solidFill>
              </a:rPr>
              <a:t> mechanism is not known.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Supposed to interfere with the differentiation of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pleuripotent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mesenchymal</a:t>
            </a:r>
            <a:r>
              <a:rPr lang="en-US" dirty="0" smtClean="0">
                <a:solidFill>
                  <a:srgbClr val="FFFF00"/>
                </a:solidFill>
              </a:rPr>
              <a:t> cells into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osteoblasts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oventry and Scanlon(1970)-offered preventive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radiation therapy for the first time at Mayo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clinic before performing THA.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20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 in 10 fractions was the dose used initially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because &gt;20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 inhibited vertebral growth in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children.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Now 7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 in single fraction radiation found to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very effective.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Timing</a:t>
            </a: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Within 72hours after </a:t>
            </a:r>
            <a:r>
              <a:rPr lang="en-US" dirty="0" smtClean="0">
                <a:solidFill>
                  <a:srgbClr val="FFFF00"/>
                </a:solidFill>
              </a:rPr>
              <a:t>surgery.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fter </a:t>
            </a:r>
            <a:r>
              <a:rPr lang="en-US" dirty="0" smtClean="0">
                <a:solidFill>
                  <a:srgbClr val="FFFF00"/>
                </a:solidFill>
              </a:rPr>
              <a:t>72 hours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mesenchymal</a:t>
            </a:r>
            <a:r>
              <a:rPr lang="en-US" dirty="0" smtClean="0">
                <a:solidFill>
                  <a:srgbClr val="FFFF00"/>
                </a:solidFill>
              </a:rPr>
              <a:t> cells become differentiated.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Pre -op Radiation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Post operation Radiation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7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 4 hrs before surgery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7Gy &lt; 72 hours after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surgery showed no difference in outcome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5821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Shielding </a:t>
            </a:r>
            <a:r>
              <a:rPr lang="en-US" dirty="0" smtClean="0">
                <a:solidFill>
                  <a:srgbClr val="FFFF00"/>
                </a:solidFill>
              </a:rPr>
              <a:t>the prosthetic device is very important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during radiation therapy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4" descr="C:\Users\Dell\Desktop\9802d0c3da9ce317f124382a4d65bc04.jpg"/>
          <p:cNvPicPr>
            <a:picLocks noChangeAspect="1" noChangeArrowheads="1"/>
          </p:cNvPicPr>
          <p:nvPr/>
        </p:nvPicPr>
        <p:blipFill>
          <a:blip r:embed="rId2"/>
          <a:srcRect b="14559"/>
          <a:stretch>
            <a:fillRect/>
          </a:stretch>
        </p:blipFill>
        <p:spPr bwMode="auto">
          <a:xfrm>
            <a:off x="5486400" y="3581400"/>
            <a:ext cx="276780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Side effect of Radiation</a:t>
            </a:r>
          </a:p>
          <a:p>
            <a:pPr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If the doses are 30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 and above,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Radiogenic tumors induction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Fertility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</a:rPr>
              <a:t>) Surgical </a:t>
            </a:r>
            <a:r>
              <a:rPr lang="en-US" sz="4000" b="1" dirty="0" smtClean="0">
                <a:solidFill>
                  <a:srgbClr val="FFFF00"/>
                </a:solidFill>
              </a:rPr>
              <a:t>Treatment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Only after HO has reached maturity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HO become less metabolically active and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has decreased rate of bone formation.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Garland(1991) has recommended schedules for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surgical intervention.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6 months- after direct traumatic musculoskeletal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injury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 year-after  spinal cord injury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 ½  </a:t>
            </a:r>
            <a:r>
              <a:rPr lang="en-US" dirty="0" smtClean="0">
                <a:solidFill>
                  <a:srgbClr val="FFFF00"/>
                </a:solidFill>
              </a:rPr>
              <a:t>years-after </a:t>
            </a:r>
            <a:r>
              <a:rPr lang="en-US" dirty="0" smtClean="0">
                <a:solidFill>
                  <a:srgbClr val="FFFF00"/>
                </a:solidFill>
              </a:rPr>
              <a:t>traumatic brain injury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585" t="59031" r="27746" b="14583"/>
          <a:stretch>
            <a:fillRect/>
          </a:stretch>
        </p:blipFill>
        <p:spPr bwMode="auto">
          <a:xfrm>
            <a:off x="914400" y="1066800"/>
            <a:ext cx="7391400" cy="50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Based on hypothetical etiopathogentic mechanism several terms used to denote this condition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Ectopic ossification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Myositis ossification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Neurogenic ossifying fibromyopathy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err="1" smtClean="0">
                <a:solidFill>
                  <a:srgbClr val="FFFF00"/>
                </a:solidFill>
              </a:rPr>
              <a:t>Paraosteoarthropathy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err="1" smtClean="0">
                <a:solidFill>
                  <a:srgbClr val="FFFF00"/>
                </a:solidFill>
              </a:rPr>
              <a:t>Periarticular</a:t>
            </a:r>
            <a:r>
              <a:rPr lang="en-US" dirty="0" smtClean="0">
                <a:solidFill>
                  <a:srgbClr val="FFFF00"/>
                </a:solidFill>
              </a:rPr>
              <a:t> ossification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4daf55ff596c66bbbc2cb5d48c03117d.jpg"/>
          <p:cNvPicPr>
            <a:picLocks noChangeAspect="1" noChangeArrowheads="1"/>
          </p:cNvPicPr>
          <p:nvPr/>
        </p:nvPicPr>
        <p:blipFill>
          <a:blip r:embed="rId2"/>
          <a:srcRect b="15084"/>
          <a:stretch>
            <a:fillRect/>
          </a:stretch>
        </p:blipFill>
        <p:spPr bwMode="auto">
          <a:xfrm>
            <a:off x="533400" y="3657600"/>
            <a:ext cx="2181679" cy="2819400"/>
          </a:xfrm>
          <a:prstGeom prst="rect">
            <a:avLst/>
          </a:prstGeom>
          <a:noFill/>
        </p:spPr>
      </p:pic>
      <p:pic>
        <p:nvPicPr>
          <p:cNvPr id="2051" name="Picture 3" descr="C:\Users\Dell\Desktop\367d932f73043396d751ca231cb78c71.jpg"/>
          <p:cNvPicPr>
            <a:picLocks noChangeAspect="1" noChangeArrowheads="1"/>
          </p:cNvPicPr>
          <p:nvPr/>
        </p:nvPicPr>
        <p:blipFill>
          <a:blip r:embed="rId3"/>
          <a:srcRect l="6154" b="15084"/>
          <a:stretch>
            <a:fillRect/>
          </a:stretch>
        </p:blipFill>
        <p:spPr bwMode="auto">
          <a:xfrm>
            <a:off x="609601" y="609600"/>
            <a:ext cx="2057400" cy="28194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0947" t="21693" r="27282" b="46124"/>
          <a:stretch>
            <a:fillRect/>
          </a:stretch>
        </p:blipFill>
        <p:spPr bwMode="auto">
          <a:xfrm>
            <a:off x="3657600" y="914400"/>
            <a:ext cx="484051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6 months period is essential for bone to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mature + distinct fibrous capsule to develop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This minimizes trauma to surrounding structure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Prevent hematoma formation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Decreases local recurrences of HO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927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Complete wound </a:t>
            </a:r>
            <a:r>
              <a:rPr lang="en-US" dirty="0" err="1" smtClean="0">
                <a:solidFill>
                  <a:srgbClr val="FFFF00"/>
                </a:solidFill>
              </a:rPr>
              <a:t>lavage</a:t>
            </a: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Avoid soft tissue trauma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Remove </a:t>
            </a:r>
            <a:r>
              <a:rPr lang="en-US" dirty="0" smtClean="0">
                <a:solidFill>
                  <a:srgbClr val="FFFF00"/>
                </a:solidFill>
              </a:rPr>
              <a:t>all bone debris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↓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Reaming is also thought to decrease HO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Ghent university Protocol: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Prior to THA or resection of HO, single dose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radiation therapy given.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NSAIDs given after surgery.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Rationale of irradiation  is to reduce pre-op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and post-op bleeding.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Post op irradiation not given.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Finally,  HO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Poorly understood condition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Little known exact mechanism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Development can be reduced by </a:t>
            </a:r>
            <a:r>
              <a:rPr lang="en-US" dirty="0" err="1" smtClean="0">
                <a:solidFill>
                  <a:srgbClr val="FFC000"/>
                </a:solidFill>
              </a:rPr>
              <a:t>physio</a:t>
            </a:r>
            <a:r>
              <a:rPr lang="en-US" dirty="0" smtClean="0">
                <a:solidFill>
                  <a:srgbClr val="FFC000"/>
                </a:solidFill>
              </a:rPr>
              <a:t>, NSAIDs and occasional radiotherapy.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Excision may give good results. But there is risk of recurrence.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Myositis ossificans refers to a condition in which ectopic bone is formed within muscle and other soft tissues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Robert(1968)reported HO in a patient with cerebral injury. Elbow was the involved joint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i="1" dirty="0" smtClean="0">
                <a:solidFill>
                  <a:srgbClr val="FFFF00"/>
                </a:solidFill>
              </a:rPr>
              <a:t>Clinically: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Fever, swelling, </a:t>
            </a:r>
            <a:r>
              <a:rPr lang="en-US" dirty="0" err="1" smtClean="0">
                <a:solidFill>
                  <a:srgbClr val="FFFF00"/>
                </a:solidFill>
              </a:rPr>
              <a:t>erythema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Decreased joint movt seen in early HO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which may mimic;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Cellulitis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Osteomyelitis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Thrombophlebitis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Osteosarcoma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Osteochondroma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 smtClean="0">
                <a:solidFill>
                  <a:srgbClr val="FFFF00"/>
                </a:solidFill>
              </a:rPr>
              <a:t>Classification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Two versions:  - Acquired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-  Hereditary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Acquired form: A) Trauma:1) Fracture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2)THA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3)Direct muscular </a:t>
            </a:r>
            <a:r>
              <a:rPr lang="en-US" dirty="0" smtClean="0">
                <a:solidFill>
                  <a:srgbClr val="FFFF00"/>
                </a:solidFill>
              </a:rPr>
              <a:t>injury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FF00"/>
                </a:solidFill>
              </a:rPr>
              <a:t>B)Neurogenic:1) Spinal cord injury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2) Head injury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Hereditary: Myositis </a:t>
            </a:r>
            <a:r>
              <a:rPr lang="en-US" dirty="0" err="1" smtClean="0">
                <a:solidFill>
                  <a:srgbClr val="FFFF00"/>
                </a:solidFill>
              </a:rPr>
              <a:t>ossificans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progressiva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96000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Heterotopic</a:t>
            </a:r>
            <a:r>
              <a:rPr lang="en-US" dirty="0" smtClean="0">
                <a:solidFill>
                  <a:srgbClr val="FFFF00"/>
                </a:solidFill>
              </a:rPr>
              <a:t> ossification of the hip is graded </a:t>
            </a:r>
          </a:p>
          <a:p>
            <a:pPr fontAlgn="base">
              <a:buNone/>
            </a:pPr>
            <a:r>
              <a:rPr lang="en-US" dirty="0" smtClean="0">
                <a:solidFill>
                  <a:srgbClr val="FFFF00"/>
                </a:solidFill>
              </a:rPr>
              <a:t>according to </a:t>
            </a:r>
            <a:r>
              <a:rPr lang="en-US" sz="3800" b="1" dirty="0" err="1" smtClean="0">
                <a:solidFill>
                  <a:srgbClr val="FFFF00"/>
                </a:solidFill>
              </a:rPr>
              <a:t>Brooker’s</a:t>
            </a:r>
            <a:r>
              <a:rPr lang="en-US" sz="3800" b="1" dirty="0" smtClean="0">
                <a:solidFill>
                  <a:srgbClr val="FFFF00"/>
                </a:solidFill>
              </a:rPr>
              <a:t> Grading scale</a:t>
            </a:r>
            <a:endParaRPr lang="en-US" b="1" dirty="0" smtClean="0">
              <a:solidFill>
                <a:srgbClr val="FFFF00"/>
              </a:solidFill>
            </a:endParaRPr>
          </a:p>
          <a:p>
            <a:pPr fontAlgn="base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Grade 1. Islands of bone within the soft tissues about the hip.</a:t>
            </a:r>
          </a:p>
          <a:p>
            <a:pPr fontAlgn="base"/>
            <a:endParaRPr lang="en-US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Grade 2. Bone spurs in the pelvis or the proximal end of the femur with at least 1 cm between the opposing bone surfaces.</a:t>
            </a:r>
          </a:p>
          <a:p>
            <a:pPr fontAlgn="base"/>
            <a:endParaRPr lang="en-US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Grade 3. Bone spurs from the pelvis or proximal end of the femur with &lt;1 cm between the opposing bone surface.</a:t>
            </a:r>
          </a:p>
          <a:p>
            <a:pPr fontAlgn="base"/>
            <a:endParaRPr lang="en-US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Grade 4. Radiographic </a:t>
            </a:r>
            <a:r>
              <a:rPr lang="en-US" dirty="0" err="1" smtClean="0">
                <a:solidFill>
                  <a:srgbClr val="FFFF00"/>
                </a:solidFill>
              </a:rPr>
              <a:t>ankylosis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1093</Words>
  <Application>Microsoft Office PowerPoint</Application>
  <PresentationFormat>On-screen Show (4:3)</PresentationFormat>
  <Paragraphs>273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Heterotropic Ossification</vt:lpstr>
      <vt:lpstr>Slide 2</vt:lpstr>
      <vt:lpstr>Slide 3</vt:lpstr>
      <vt:lpstr>Slide 4</vt:lpstr>
      <vt:lpstr>Slide 5</vt:lpstr>
      <vt:lpstr>Slide 6</vt:lpstr>
      <vt:lpstr>Classification</vt:lpstr>
      <vt:lpstr>Slide 8</vt:lpstr>
      <vt:lpstr>Slide 9</vt:lpstr>
      <vt:lpstr>Slide 10</vt:lpstr>
      <vt:lpstr>Slide 11</vt:lpstr>
      <vt:lpstr>Slide 12</vt:lpstr>
      <vt:lpstr>Slide 13</vt:lpstr>
      <vt:lpstr>Aetiology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Diagnosis and Investigations</vt:lpstr>
      <vt:lpstr>Slide 27</vt:lpstr>
      <vt:lpstr>Treatment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Heterotrophic Ossification</dc:title>
  <dc:creator>Dr Fawaz Thamaraseri</dc:creator>
  <cp:lastModifiedBy>Dell</cp:lastModifiedBy>
  <cp:revision>48</cp:revision>
  <dcterms:created xsi:type="dcterms:W3CDTF">2006-08-16T00:00:00Z</dcterms:created>
  <dcterms:modified xsi:type="dcterms:W3CDTF">2014-06-13T10:09:25Z</dcterms:modified>
</cp:coreProperties>
</file>